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24" autoAdjust="0"/>
    <p:restoredTop sz="94660"/>
  </p:normalViewPr>
  <p:slideViewPr>
    <p:cSldViewPr snapToGrid="0">
      <p:cViewPr>
        <p:scale>
          <a:sx n="150" d="100"/>
          <a:sy n="150" d="100"/>
        </p:scale>
        <p:origin x="708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15F-F2C3-4E64-A1FD-A2E895A8B6EE}" type="datetimeFigureOut">
              <a:rPr lang="hu-HU" smtClean="0"/>
              <a:pPr/>
              <a:t>2025.02.14.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EC8B7-E889-4B6B-A12C-AD6E1222257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74378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15F-F2C3-4E64-A1FD-A2E895A8B6EE}" type="datetimeFigureOut">
              <a:rPr lang="hu-HU" smtClean="0"/>
              <a:pPr/>
              <a:t>2025.02.14.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EC8B7-E889-4B6B-A12C-AD6E1222257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01034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15F-F2C3-4E64-A1FD-A2E895A8B6EE}" type="datetimeFigureOut">
              <a:rPr lang="hu-HU" smtClean="0"/>
              <a:pPr/>
              <a:t>2025.02.14.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EC8B7-E889-4B6B-A12C-AD6E1222257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91054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15F-F2C3-4E64-A1FD-A2E895A8B6EE}" type="datetimeFigureOut">
              <a:rPr lang="hu-HU" smtClean="0"/>
              <a:pPr/>
              <a:t>2025.02.14.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EC8B7-E889-4B6B-A12C-AD6E1222257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95260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15F-F2C3-4E64-A1FD-A2E895A8B6EE}" type="datetimeFigureOut">
              <a:rPr lang="hu-HU" smtClean="0"/>
              <a:pPr/>
              <a:t>2025.02.14.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EC8B7-E889-4B6B-A12C-AD6E1222257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82119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15F-F2C3-4E64-A1FD-A2E895A8B6EE}" type="datetimeFigureOut">
              <a:rPr lang="hu-HU" smtClean="0"/>
              <a:pPr/>
              <a:t>2025.02.14.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EC8B7-E889-4B6B-A12C-AD6E1222257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83400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15F-F2C3-4E64-A1FD-A2E895A8B6EE}" type="datetimeFigureOut">
              <a:rPr lang="hu-HU" smtClean="0"/>
              <a:pPr/>
              <a:t>2025.02.14.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EC8B7-E889-4B6B-A12C-AD6E1222257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5373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15F-F2C3-4E64-A1FD-A2E895A8B6EE}" type="datetimeFigureOut">
              <a:rPr lang="hu-HU" smtClean="0"/>
              <a:pPr/>
              <a:t>2025.02.14.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EC8B7-E889-4B6B-A12C-AD6E1222257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17087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15F-F2C3-4E64-A1FD-A2E895A8B6EE}" type="datetimeFigureOut">
              <a:rPr lang="hu-HU" smtClean="0"/>
              <a:pPr/>
              <a:t>2025.02.14.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EC8B7-E889-4B6B-A12C-AD6E1222257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11050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15F-F2C3-4E64-A1FD-A2E895A8B6EE}" type="datetimeFigureOut">
              <a:rPr lang="hu-HU" smtClean="0"/>
              <a:pPr/>
              <a:t>2025.02.14.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EC8B7-E889-4B6B-A12C-AD6E1222257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16419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15F-F2C3-4E64-A1FD-A2E895A8B6EE}" type="datetimeFigureOut">
              <a:rPr lang="hu-HU" smtClean="0"/>
              <a:pPr/>
              <a:t>2025.02.14.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EC8B7-E889-4B6B-A12C-AD6E1222257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57026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E515F-F2C3-4E64-A1FD-A2E895A8B6EE}" type="datetimeFigureOut">
              <a:rPr lang="hu-HU" smtClean="0"/>
              <a:pPr/>
              <a:t>2025.02.14.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EC8B7-E889-4B6B-A12C-AD6E1222257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59729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ím 1">
            <a:extLst>
              <a:ext uri="{FF2B5EF4-FFF2-40B4-BE49-F238E27FC236}">
                <a16:creationId xmlns:lc="http://schemas.openxmlformats.org/drawingml/2006/lockedCanvas" xmlns="" xmlns:a16="http://schemas.microsoft.com/office/drawing/2014/main" id="{FA97E1C3-97C1-46C9-942D-91E9B92B3D88}"/>
              </a:ext>
            </a:extLst>
          </p:cNvPr>
          <p:cNvSpPr>
            <a:spLocks noGrp="1"/>
          </p:cNvSpPr>
          <p:nvPr/>
        </p:nvSpPr>
        <p:spPr>
          <a:xfrm>
            <a:off x="409760" y="130696"/>
            <a:ext cx="10515600" cy="566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Mezőtúri Kórház és Rendelőintézet</a:t>
            </a:r>
            <a:endParaRPr lang="hu-H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Dia számának helye 2">
            <a:extLst>
              <a:ext uri="{FF2B5EF4-FFF2-40B4-BE49-F238E27FC236}">
                <a16:creationId xmlns:lc="http://schemas.openxmlformats.org/drawingml/2006/lockedCanvas" xmlns="" xmlns:a16="http://schemas.microsoft.com/office/drawing/2014/main" id="{47868BA6-DCF0-430D-9B26-DB436D9ADE52}"/>
              </a:ext>
            </a:extLst>
          </p:cNvPr>
          <p:cNvSpPr>
            <a:spLocks noGrp="1"/>
          </p:cNvSpPr>
          <p:nvPr/>
        </p:nvSpPr>
        <p:spPr>
          <a:xfrm>
            <a:off x="8744801" y="63393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71DDA89-2CAF-4C66-9E06-4A5141ED5437}" type="slidenum">
              <a:rPr lang="hu-HU" sz="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</a:t>
            </a:fld>
            <a:endParaRPr lang="hu-H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églalap 45">
            <a:extLst>
              <a:ext uri="{FF2B5EF4-FFF2-40B4-BE49-F238E27FC236}">
                <a16:creationId xmlns:lc="http://schemas.openxmlformats.org/drawingml/2006/lockedCanvas" xmlns="" xmlns:a16="http://schemas.microsoft.com/office/drawing/2014/main" id="{8C819649-7CEF-4ACE-A262-6CBD444E06F8}"/>
              </a:ext>
            </a:extLst>
          </p:cNvPr>
          <p:cNvSpPr/>
          <p:nvPr/>
        </p:nvSpPr>
        <p:spPr>
          <a:xfrm>
            <a:off x="4950693" y="734754"/>
            <a:ext cx="1380066" cy="504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Főigazgató</a:t>
            </a:r>
          </a:p>
        </p:txBody>
      </p:sp>
      <p:sp>
        <p:nvSpPr>
          <p:cNvPr id="56" name="Téglalap 55">
            <a:extLst>
              <a:ext uri="{FF2B5EF4-FFF2-40B4-BE49-F238E27FC236}">
                <a16:creationId xmlns:lc="http://schemas.openxmlformats.org/drawingml/2006/lockedCanvas" xmlns="" xmlns:a16="http://schemas.microsoft.com/office/drawing/2014/main" id="{09115482-B447-4BF8-B2FE-D3CBEB3AF1DB}"/>
              </a:ext>
            </a:extLst>
          </p:cNvPr>
          <p:cNvSpPr/>
          <p:nvPr/>
        </p:nvSpPr>
        <p:spPr>
          <a:xfrm>
            <a:off x="2084461" y="1672385"/>
            <a:ext cx="882228" cy="369375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Főigazgatói titkárság</a:t>
            </a:r>
          </a:p>
        </p:txBody>
      </p:sp>
      <p:sp>
        <p:nvSpPr>
          <p:cNvPr id="60" name="Téglalap 59">
            <a:extLst>
              <a:ext uri="{FF2B5EF4-FFF2-40B4-BE49-F238E27FC236}">
                <a16:creationId xmlns:lc="http://schemas.openxmlformats.org/drawingml/2006/lockedCanvas" xmlns="" xmlns:a16="http://schemas.microsoft.com/office/drawing/2014/main" id="{3CF5EABF-13AC-48B1-8440-F4CF2A0D1131}"/>
              </a:ext>
            </a:extLst>
          </p:cNvPr>
          <p:cNvSpPr/>
          <p:nvPr/>
        </p:nvSpPr>
        <p:spPr>
          <a:xfrm>
            <a:off x="520169" y="1661036"/>
            <a:ext cx="937857" cy="386248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Koordinációs iroda</a:t>
            </a:r>
            <a:endParaRPr lang="hu-HU" sz="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églalap 61">
            <a:extLst>
              <a:ext uri="{FF2B5EF4-FFF2-40B4-BE49-F238E27FC236}">
                <a16:creationId xmlns:lc="http://schemas.openxmlformats.org/drawingml/2006/lockedCanvas" xmlns="" xmlns:a16="http://schemas.microsoft.com/office/drawing/2014/main" id="{69F7BF56-C4E9-4110-A160-B7DE3D05CA15}"/>
              </a:ext>
            </a:extLst>
          </p:cNvPr>
          <p:cNvSpPr/>
          <p:nvPr/>
        </p:nvSpPr>
        <p:spPr>
          <a:xfrm>
            <a:off x="4579102" y="1646067"/>
            <a:ext cx="750687" cy="368761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Intézeti jogász</a:t>
            </a:r>
            <a:endParaRPr lang="hu-HU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églalap 62">
            <a:extLst>
              <a:ext uri="{FF2B5EF4-FFF2-40B4-BE49-F238E27FC236}">
                <a16:creationId xmlns:lc="http://schemas.openxmlformats.org/drawingml/2006/lockedCanvas" xmlns="" xmlns:a16="http://schemas.microsoft.com/office/drawing/2014/main" id="{E5DBA36F-FC29-43AA-9F38-AE9108A1D406}"/>
              </a:ext>
            </a:extLst>
          </p:cNvPr>
          <p:cNvSpPr/>
          <p:nvPr/>
        </p:nvSpPr>
        <p:spPr>
          <a:xfrm>
            <a:off x="6101900" y="1648718"/>
            <a:ext cx="1021254" cy="380359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Információbiztonsági felelős</a:t>
            </a:r>
          </a:p>
        </p:txBody>
      </p:sp>
      <p:sp>
        <p:nvSpPr>
          <p:cNvPr id="65" name="Téglalap 64">
            <a:extLst>
              <a:ext uri="{FF2B5EF4-FFF2-40B4-BE49-F238E27FC236}">
                <a16:creationId xmlns:lc="http://schemas.openxmlformats.org/drawingml/2006/lockedCanvas" xmlns="" xmlns:a16="http://schemas.microsoft.com/office/drawing/2014/main" id="{09115482-B447-4BF8-B2FE-D3CBEB3AF1DB}"/>
              </a:ext>
            </a:extLst>
          </p:cNvPr>
          <p:cNvSpPr/>
          <p:nvPr/>
        </p:nvSpPr>
        <p:spPr>
          <a:xfrm>
            <a:off x="3575727" y="1648640"/>
            <a:ext cx="757178" cy="375620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Adatvédelmi </a:t>
            </a:r>
            <a:r>
              <a:rPr lang="hu-HU" sz="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tisztviselő</a:t>
            </a:r>
            <a:endParaRPr lang="hu-HU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Cím 1">
            <a:extLst>
              <a:ext uri="{FF2B5EF4-FFF2-40B4-BE49-F238E27FC236}">
                <a16:creationId xmlns:lc="http://schemas.openxmlformats.org/drawingml/2006/lockedCanvas" xmlns="" xmlns:a16="http://schemas.microsoft.com/office/drawing/2014/main" id="{FA97E1C3-97C1-46C9-942D-91E9B92B3D88}"/>
              </a:ext>
            </a:extLst>
          </p:cNvPr>
          <p:cNvSpPr txBox="1">
            <a:spLocks/>
          </p:cNvSpPr>
          <p:nvPr/>
        </p:nvSpPr>
        <p:spPr>
          <a:xfrm>
            <a:off x="6833233" y="154990"/>
            <a:ext cx="5090413" cy="566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SZMSZ 1. sz. melléklete</a:t>
            </a:r>
          </a:p>
        </p:txBody>
      </p:sp>
      <p:sp>
        <p:nvSpPr>
          <p:cNvPr id="72" name="Téglalap 71">
            <a:extLst>
              <a:ext uri="{FF2B5EF4-FFF2-40B4-BE49-F238E27FC236}">
                <a16:creationId xmlns:lc="http://schemas.openxmlformats.org/drawingml/2006/lockedCanvas" xmlns="" xmlns:a16="http://schemas.microsoft.com/office/drawing/2014/main" id="{B5473C48-396C-4567-9AFD-72F4BDFB974A}"/>
              </a:ext>
            </a:extLst>
          </p:cNvPr>
          <p:cNvSpPr/>
          <p:nvPr/>
        </p:nvSpPr>
        <p:spPr>
          <a:xfrm>
            <a:off x="9306036" y="2403755"/>
            <a:ext cx="929212" cy="41027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Ápolási </a:t>
            </a:r>
            <a:r>
              <a:rPr lang="hu-HU" sz="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igazgató</a:t>
            </a:r>
            <a:endParaRPr lang="hu-HU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églalap 72">
            <a:extLst>
              <a:ext uri="{FF2B5EF4-FFF2-40B4-BE49-F238E27FC236}">
                <a16:creationId xmlns:lc="http://schemas.openxmlformats.org/drawingml/2006/lockedCanvas" xmlns="" xmlns:a16="http://schemas.microsoft.com/office/drawing/2014/main" id="{E091A588-F94A-4F49-9E5C-A087CD7BF76F}"/>
              </a:ext>
            </a:extLst>
          </p:cNvPr>
          <p:cNvSpPr/>
          <p:nvPr/>
        </p:nvSpPr>
        <p:spPr>
          <a:xfrm>
            <a:off x="1642576" y="2403755"/>
            <a:ext cx="863087" cy="41027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Orvosigazgató</a:t>
            </a:r>
            <a:endParaRPr lang="hu-HU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églalap 75">
            <a:extLst>
              <a:ext uri="{FF2B5EF4-FFF2-40B4-BE49-F238E27FC236}">
                <a16:creationId xmlns:lc="http://schemas.openxmlformats.org/drawingml/2006/lockedCanvas" xmlns="" xmlns:a16="http://schemas.microsoft.com/office/drawing/2014/main" id="{C9E3AA05-3FB8-4190-98F4-C7A80B7F6B29}"/>
              </a:ext>
            </a:extLst>
          </p:cNvPr>
          <p:cNvSpPr/>
          <p:nvPr/>
        </p:nvSpPr>
        <p:spPr>
          <a:xfrm>
            <a:off x="1714454" y="3053172"/>
            <a:ext cx="717936" cy="29334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Orvosszakmai és gyógyszerellátási tevékenység</a:t>
            </a:r>
          </a:p>
        </p:txBody>
      </p:sp>
      <p:sp>
        <p:nvSpPr>
          <p:cNvPr id="78" name="Téglalap 77">
            <a:extLst>
              <a:ext uri="{FF2B5EF4-FFF2-40B4-BE49-F238E27FC236}">
                <a16:creationId xmlns:lc="http://schemas.openxmlformats.org/drawingml/2006/lockedCanvas" xmlns="" xmlns:a16="http://schemas.microsoft.com/office/drawing/2014/main" id="{6A022A6C-43A9-4029-BA32-1A71D1162943}"/>
              </a:ext>
            </a:extLst>
          </p:cNvPr>
          <p:cNvSpPr/>
          <p:nvPr/>
        </p:nvSpPr>
        <p:spPr>
          <a:xfrm>
            <a:off x="9306036" y="3050441"/>
            <a:ext cx="929212" cy="3735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Betegápolási tevékenység</a:t>
            </a:r>
          </a:p>
        </p:txBody>
      </p:sp>
      <p:sp>
        <p:nvSpPr>
          <p:cNvPr id="93" name="Téglalap 92">
            <a:extLst>
              <a:ext uri="{FF2B5EF4-FFF2-40B4-BE49-F238E27FC236}">
                <a16:creationId xmlns:lc="http://schemas.openxmlformats.org/drawingml/2006/lockedCanvas" xmlns="" xmlns:a16="http://schemas.microsoft.com/office/drawing/2014/main" id="{E5DBA36F-FC29-43AA-9F38-AE9108A1D406}"/>
              </a:ext>
            </a:extLst>
          </p:cNvPr>
          <p:cNvSpPr/>
          <p:nvPr/>
        </p:nvSpPr>
        <p:spPr>
          <a:xfrm>
            <a:off x="7463295" y="1642214"/>
            <a:ext cx="956526" cy="383532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Minőségirányítási csoport</a:t>
            </a:r>
            <a:endParaRPr lang="hu-HU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Szövegdoboz 2"/>
          <p:cNvSpPr txBox="1">
            <a:spLocks noChangeArrowheads="1"/>
          </p:cNvSpPr>
          <p:nvPr/>
        </p:nvSpPr>
        <p:spPr bwMode="auto">
          <a:xfrm>
            <a:off x="770618" y="3050441"/>
            <a:ext cx="720682" cy="288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Diagnosztikai egységek</a:t>
            </a:r>
            <a:endParaRPr lang="hu-H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4" name="Szövegdoboz 2"/>
          <p:cNvSpPr txBox="1">
            <a:spLocks noChangeArrowheads="1"/>
          </p:cNvSpPr>
          <p:nvPr/>
        </p:nvSpPr>
        <p:spPr bwMode="auto">
          <a:xfrm>
            <a:off x="1084944" y="3487791"/>
            <a:ext cx="720682" cy="2942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Képalkotó</a:t>
            </a:r>
            <a:r>
              <a:rPr lang="hu-HU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diagnosztika</a:t>
            </a:r>
            <a:endParaRPr lang="hu-HU" sz="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6" name="Szövegdoboz 2"/>
          <p:cNvSpPr txBox="1">
            <a:spLocks noChangeArrowheads="1"/>
          </p:cNvSpPr>
          <p:nvPr/>
        </p:nvSpPr>
        <p:spPr bwMode="auto">
          <a:xfrm>
            <a:off x="3300934" y="3034567"/>
            <a:ext cx="863087" cy="2783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6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Járóbeteg</a:t>
            </a:r>
            <a:r>
              <a:rPr lang="hu-HU" sz="6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ellátási koordinátor</a:t>
            </a:r>
            <a:endParaRPr lang="hu-HU" sz="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7" name="Szövegdoboz 2"/>
          <p:cNvSpPr txBox="1">
            <a:spLocks noChangeArrowheads="1"/>
          </p:cNvSpPr>
          <p:nvPr/>
        </p:nvSpPr>
        <p:spPr bwMode="auto">
          <a:xfrm>
            <a:off x="4353890" y="3017449"/>
            <a:ext cx="885744" cy="29550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6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Fekvőbeteg ellátási koordinátor</a:t>
            </a:r>
            <a:endParaRPr lang="hu-HU" sz="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9" name="Szövegdoboz 2"/>
          <p:cNvSpPr txBox="1">
            <a:spLocks noChangeArrowheads="1"/>
          </p:cNvSpPr>
          <p:nvPr/>
        </p:nvSpPr>
        <p:spPr bwMode="auto">
          <a:xfrm>
            <a:off x="2131440" y="3479997"/>
            <a:ext cx="710348" cy="3303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Intézeti gyógyszertár</a:t>
            </a:r>
            <a:endParaRPr lang="hu-HU" sz="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2" name="Téglalap 151">
            <a:extLst>
              <a:ext uri="{FF2B5EF4-FFF2-40B4-BE49-F238E27FC236}">
                <a16:creationId xmlns:lc="http://schemas.openxmlformats.org/drawingml/2006/lockedCanvas" xmlns="" xmlns:a16="http://schemas.microsoft.com/office/drawing/2014/main" id="{E5DBA36F-FC29-43AA-9F38-AE9108A1D406}"/>
              </a:ext>
            </a:extLst>
          </p:cNvPr>
          <p:cNvSpPr/>
          <p:nvPr/>
        </p:nvSpPr>
        <p:spPr>
          <a:xfrm>
            <a:off x="3209925" y="3496733"/>
            <a:ext cx="1052513" cy="2777067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Belgyógyászat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Csecsemő és gyermekgyógyászat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Sebészet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Nőgyógyászat</a:t>
            </a:r>
          </a:p>
          <a:p>
            <a:r>
              <a:rPr lang="hu-HU" sz="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Anaesthesiológia</a:t>
            </a:r>
            <a:endParaRPr lang="hu-HU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Gastroenterológia</a:t>
            </a:r>
            <a:endParaRPr lang="hu-HU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Fül-orr-gége</a:t>
            </a:r>
            <a:endParaRPr lang="hu-HU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Audiológia</a:t>
            </a:r>
            <a:endParaRPr lang="hu-HU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Ortopédia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Szemészet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Urológia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Reumatológia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Fizioterápia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Gyógytorna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Bőrgyógyászat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Pszichiátria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Tüdőgyógyászat </a:t>
            </a:r>
            <a:endParaRPr lang="hu-HU" sz="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ÓMJBE</a:t>
            </a:r>
            <a:endParaRPr lang="hu-HU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Egynapos sebészet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Egynapos traumatológia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Neurológia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Kardiológia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Mozgásszervi rehabilitáció</a:t>
            </a:r>
          </a:p>
          <a:p>
            <a:r>
              <a:rPr lang="hu-HU" sz="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Gyógymasszázs</a:t>
            </a:r>
            <a:endParaRPr lang="hu-HU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Mágnesterápiás</a:t>
            </a:r>
            <a:r>
              <a:rPr lang="hu-HU" sz="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szakrend.</a:t>
            </a:r>
            <a:endParaRPr lang="hu-HU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Bőr- </a:t>
            </a:r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nemibeteg</a:t>
            </a:r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gondozó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Tüdőgondozó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Pszichiátriai gondozó</a:t>
            </a:r>
          </a:p>
        </p:txBody>
      </p:sp>
      <p:sp>
        <p:nvSpPr>
          <p:cNvPr id="155" name="Téglalap 154">
            <a:extLst>
              <a:ext uri="{FF2B5EF4-FFF2-40B4-BE49-F238E27FC236}">
                <a16:creationId xmlns:lc="http://schemas.openxmlformats.org/drawingml/2006/lockedCanvas" xmlns="" xmlns:a16="http://schemas.microsoft.com/office/drawing/2014/main" id="{E5DBA36F-FC29-43AA-9F38-AE9108A1D406}"/>
              </a:ext>
            </a:extLst>
          </p:cNvPr>
          <p:cNvSpPr/>
          <p:nvPr/>
        </p:nvSpPr>
        <p:spPr>
          <a:xfrm>
            <a:off x="4360380" y="3591151"/>
            <a:ext cx="1087919" cy="1012600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Belgyógyászati osztály</a:t>
            </a:r>
          </a:p>
          <a:p>
            <a:r>
              <a:rPr lang="hu-HU" sz="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Krónikus Belgyógyászat</a:t>
            </a:r>
          </a:p>
          <a:p>
            <a:r>
              <a:rPr lang="hu-HU" sz="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Felnőtt </a:t>
            </a:r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hospice- palliatív ellátás</a:t>
            </a:r>
          </a:p>
          <a:p>
            <a:r>
              <a:rPr lang="hu-HU" sz="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Szülészet- nőgyógyászat</a:t>
            </a:r>
            <a:endParaRPr lang="hu-HU" sz="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Csecsemő és gyermek osztály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Ápolási osztály</a:t>
            </a:r>
          </a:p>
          <a:p>
            <a:r>
              <a:rPr lang="hu-HU" sz="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Rehabilitációs osztály</a:t>
            </a:r>
          </a:p>
          <a:p>
            <a:pPr algn="ctr"/>
            <a:endParaRPr lang="hu-HU" sz="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Szövegdoboz 2"/>
          <p:cNvSpPr txBox="1">
            <a:spLocks noChangeArrowheads="1"/>
          </p:cNvSpPr>
          <p:nvPr/>
        </p:nvSpPr>
        <p:spPr bwMode="auto">
          <a:xfrm>
            <a:off x="5932361" y="3540345"/>
            <a:ext cx="913294" cy="2984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Intézményi</a:t>
            </a:r>
            <a:br>
              <a:rPr lang="hu-HU" sz="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infekciókontroll</a:t>
            </a:r>
            <a:endParaRPr lang="hu-HU" sz="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8" name="Szövegdoboz 2"/>
          <p:cNvSpPr txBox="1">
            <a:spLocks noChangeArrowheads="1"/>
          </p:cNvSpPr>
          <p:nvPr/>
        </p:nvSpPr>
        <p:spPr bwMode="auto">
          <a:xfrm>
            <a:off x="5945216" y="3986225"/>
            <a:ext cx="886460" cy="2853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Higiénés szolgál</a:t>
            </a:r>
            <a:r>
              <a:rPr lang="hu-HU" sz="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sz="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hu-HU" sz="600" strike="sngStrike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0" name="Szövegdoboz 2"/>
          <p:cNvSpPr txBox="1">
            <a:spLocks noChangeArrowheads="1"/>
          </p:cNvSpPr>
          <p:nvPr/>
        </p:nvSpPr>
        <p:spPr bwMode="auto">
          <a:xfrm>
            <a:off x="8932198" y="1648718"/>
            <a:ext cx="876300" cy="39995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defPPr>
              <a:defRPr lang="hu-HU"/>
            </a:defPPr>
            <a:lvl1pPr algn="ctr">
              <a:lnSpc>
                <a:spcPct val="107000"/>
              </a:lnSpc>
              <a:spcAft>
                <a:spcPts val="800"/>
              </a:spcAft>
              <a:defRPr sz="7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hu-HU" sz="600" dirty="0" smtClean="0"/>
              <a:t>Munka-, tűz-, környezetvédelemi felelős</a:t>
            </a:r>
            <a:endParaRPr lang="hu-HU" sz="600" dirty="0"/>
          </a:p>
        </p:txBody>
      </p:sp>
      <p:sp>
        <p:nvSpPr>
          <p:cNvPr id="170" name="Szövegdoboz 2"/>
          <p:cNvSpPr txBox="1">
            <a:spLocks noChangeArrowheads="1"/>
          </p:cNvSpPr>
          <p:nvPr/>
        </p:nvSpPr>
        <p:spPr bwMode="auto">
          <a:xfrm>
            <a:off x="10280410" y="1630353"/>
            <a:ext cx="863394" cy="4114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endParaRPr lang="hu-HU" sz="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Foglalkozás </a:t>
            </a:r>
            <a:r>
              <a:rPr lang="hu-HU" sz="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egészségügy</a:t>
            </a:r>
            <a:endParaRPr lang="hu-HU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5" name="Szövegdoboz 2"/>
          <p:cNvSpPr txBox="1">
            <a:spLocks noChangeArrowheads="1"/>
          </p:cNvSpPr>
          <p:nvPr/>
        </p:nvSpPr>
        <p:spPr bwMode="auto">
          <a:xfrm>
            <a:off x="10669880" y="3061693"/>
            <a:ext cx="968375" cy="16531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Fekvőbeteg ellátás osztályvezető ápolói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Járóbeteg</a:t>
            </a:r>
            <a:r>
              <a:rPr lang="hu-HU" sz="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ellátás osztályvezető ápolói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Képalkotó diagnosztika vezető asszisztense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Labordiagnosztika vezető asszisztense</a:t>
            </a:r>
            <a:endParaRPr lang="hu-HU" sz="6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Fizioterápia vezető gyógytornász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Vezető műtősnő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Központi leíró iroda</a:t>
            </a:r>
            <a:endParaRPr lang="hu-HU" sz="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Intézmény </a:t>
            </a:r>
            <a:r>
              <a:rPr lang="hu-HU" sz="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szak- és szakképzetlen egészségügyi dolgozói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hu-HU" sz="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Betegszállítók </a:t>
            </a:r>
            <a:endParaRPr lang="hu-HU" sz="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2" name="Szövegdoboz 2"/>
          <p:cNvSpPr txBox="1">
            <a:spLocks noChangeArrowheads="1"/>
          </p:cNvSpPr>
          <p:nvPr/>
        </p:nvSpPr>
        <p:spPr bwMode="auto">
          <a:xfrm>
            <a:off x="7675053" y="3045013"/>
            <a:ext cx="850367" cy="30150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Egészségfejlesztési Iroda</a:t>
            </a:r>
            <a:endParaRPr lang="hu-H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3" name="Szövegdoboz 2"/>
          <p:cNvSpPr txBox="1">
            <a:spLocks noChangeArrowheads="1"/>
          </p:cNvSpPr>
          <p:nvPr/>
        </p:nvSpPr>
        <p:spPr bwMode="auto">
          <a:xfrm>
            <a:off x="7661554" y="3557131"/>
            <a:ext cx="835557" cy="2984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Lelki Egészség Központ</a:t>
            </a:r>
            <a:endParaRPr lang="hu-HU" sz="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7" name="Szövegdoboz 2"/>
          <p:cNvSpPr txBox="1">
            <a:spLocks noChangeArrowheads="1"/>
          </p:cNvSpPr>
          <p:nvPr/>
        </p:nvSpPr>
        <p:spPr bwMode="auto">
          <a:xfrm>
            <a:off x="7661554" y="4020093"/>
            <a:ext cx="838200" cy="27507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>
            <a:defPPr>
              <a:defRPr lang="hu-HU"/>
            </a:defPPr>
            <a:lvl1pPr algn="ctr">
              <a:lnSpc>
                <a:spcPct val="107000"/>
              </a:lnSpc>
              <a:spcAft>
                <a:spcPts val="800"/>
              </a:spcAft>
              <a:defRPr sz="60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hu-HU" dirty="0"/>
              <a:t>Dietetikus</a:t>
            </a:r>
          </a:p>
        </p:txBody>
      </p:sp>
      <p:cxnSp>
        <p:nvCxnSpPr>
          <p:cNvPr id="23" name="Szögletes összekötő 22"/>
          <p:cNvCxnSpPr>
            <a:endCxn id="272" idx="3"/>
          </p:cNvCxnSpPr>
          <p:nvPr/>
        </p:nvCxnSpPr>
        <p:spPr>
          <a:xfrm flipV="1">
            <a:off x="8497111" y="3195765"/>
            <a:ext cx="28309" cy="1418350"/>
          </a:xfrm>
          <a:prstGeom prst="bentConnector3">
            <a:avLst>
              <a:gd name="adj1" fmla="val 907517"/>
            </a:avLst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zögletes összekötő 26"/>
          <p:cNvCxnSpPr>
            <a:stCxn id="273" idx="3"/>
            <a:endCxn id="272" idx="3"/>
          </p:cNvCxnSpPr>
          <p:nvPr/>
        </p:nvCxnSpPr>
        <p:spPr>
          <a:xfrm flipV="1">
            <a:off x="8497111" y="3195765"/>
            <a:ext cx="28309" cy="510591"/>
          </a:xfrm>
          <a:prstGeom prst="bentConnector3">
            <a:avLst>
              <a:gd name="adj1" fmla="val 907517"/>
            </a:avLst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>
            <a:stCxn id="56" idx="0"/>
            <a:endCxn id="56" idx="0"/>
          </p:cNvCxnSpPr>
          <p:nvPr/>
        </p:nvCxnSpPr>
        <p:spPr>
          <a:xfrm>
            <a:off x="2525575" y="16723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/>
          <p:nvPr/>
        </p:nvCxnSpPr>
        <p:spPr>
          <a:xfrm flipH="1">
            <a:off x="8554673" y="2929513"/>
            <a:ext cx="5854" cy="5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>
            <a:stCxn id="73" idx="3"/>
            <a:endCxn id="72" idx="1"/>
          </p:cNvCxnSpPr>
          <p:nvPr/>
        </p:nvCxnSpPr>
        <p:spPr>
          <a:xfrm>
            <a:off x="2505663" y="2608891"/>
            <a:ext cx="6800373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Egyenes összekötő 355"/>
          <p:cNvCxnSpPr>
            <a:stCxn id="46" idx="2"/>
          </p:cNvCxnSpPr>
          <p:nvPr/>
        </p:nvCxnSpPr>
        <p:spPr>
          <a:xfrm>
            <a:off x="5640726" y="1238860"/>
            <a:ext cx="18859" cy="137003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Egyenes összekötő 369"/>
          <p:cNvCxnSpPr>
            <a:stCxn id="72" idx="2"/>
            <a:endCxn id="78" idx="0"/>
          </p:cNvCxnSpPr>
          <p:nvPr/>
        </p:nvCxnSpPr>
        <p:spPr>
          <a:xfrm>
            <a:off x="9770642" y="2814026"/>
            <a:ext cx="0" cy="236415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Egyenes összekötő 376"/>
          <p:cNvCxnSpPr/>
          <p:nvPr/>
        </p:nvCxnSpPr>
        <p:spPr>
          <a:xfrm>
            <a:off x="8744801" y="2918858"/>
            <a:ext cx="2409266" cy="5958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Egyenes összekötő 378"/>
          <p:cNvCxnSpPr/>
          <p:nvPr/>
        </p:nvCxnSpPr>
        <p:spPr>
          <a:xfrm flipH="1" flipV="1">
            <a:off x="8748290" y="2924816"/>
            <a:ext cx="851" cy="26389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Egyenes összekötő 380"/>
          <p:cNvCxnSpPr>
            <a:stCxn id="235" idx="0"/>
          </p:cNvCxnSpPr>
          <p:nvPr/>
        </p:nvCxnSpPr>
        <p:spPr>
          <a:xfrm flipV="1">
            <a:off x="11154068" y="2929515"/>
            <a:ext cx="0" cy="132178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Egyenes összekötő 382"/>
          <p:cNvCxnSpPr/>
          <p:nvPr/>
        </p:nvCxnSpPr>
        <p:spPr>
          <a:xfrm flipV="1">
            <a:off x="1130959" y="2881630"/>
            <a:ext cx="3745841" cy="17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Egyenes összekötő 161"/>
          <p:cNvCxnSpPr>
            <a:endCxn id="143" idx="0"/>
          </p:cNvCxnSpPr>
          <p:nvPr/>
        </p:nvCxnSpPr>
        <p:spPr>
          <a:xfrm>
            <a:off x="1130959" y="2905566"/>
            <a:ext cx="0" cy="144875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gyenes összekötő 174"/>
          <p:cNvCxnSpPr/>
          <p:nvPr/>
        </p:nvCxnSpPr>
        <p:spPr>
          <a:xfrm flipV="1">
            <a:off x="4880582" y="2875949"/>
            <a:ext cx="0" cy="14912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gyenes összekötő 178"/>
          <p:cNvCxnSpPr/>
          <p:nvPr/>
        </p:nvCxnSpPr>
        <p:spPr>
          <a:xfrm flipV="1">
            <a:off x="2073422" y="2896496"/>
            <a:ext cx="0" cy="147606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Egyenes összekötő 391"/>
          <p:cNvCxnSpPr/>
          <p:nvPr/>
        </p:nvCxnSpPr>
        <p:spPr>
          <a:xfrm rot="16200000" flipH="1">
            <a:off x="2658608" y="3258682"/>
            <a:ext cx="756341" cy="3393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Egyenes összekötő 399"/>
          <p:cNvCxnSpPr/>
          <p:nvPr/>
        </p:nvCxnSpPr>
        <p:spPr>
          <a:xfrm>
            <a:off x="2837498" y="3638202"/>
            <a:ext cx="20654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Egyenes összekötő 401"/>
          <p:cNvCxnSpPr>
            <a:stCxn id="149" idx="3"/>
          </p:cNvCxnSpPr>
          <p:nvPr/>
        </p:nvCxnSpPr>
        <p:spPr>
          <a:xfrm flipV="1">
            <a:off x="2841788" y="3645097"/>
            <a:ext cx="202256" cy="7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Egyenes összekötő 193"/>
          <p:cNvCxnSpPr/>
          <p:nvPr/>
        </p:nvCxnSpPr>
        <p:spPr>
          <a:xfrm rot="16200000" flipH="1">
            <a:off x="544497" y="3692509"/>
            <a:ext cx="704670" cy="6567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Egyenes összekötő 195"/>
          <p:cNvCxnSpPr/>
          <p:nvPr/>
        </p:nvCxnSpPr>
        <p:spPr>
          <a:xfrm flipH="1" flipV="1">
            <a:off x="902416" y="3625404"/>
            <a:ext cx="177764" cy="1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Egyenes összekötő 198"/>
          <p:cNvCxnSpPr/>
          <p:nvPr/>
        </p:nvCxnSpPr>
        <p:spPr>
          <a:xfrm rot="10800000">
            <a:off x="895712" y="4046463"/>
            <a:ext cx="204426" cy="1663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Egyenes összekötő 205"/>
          <p:cNvCxnSpPr/>
          <p:nvPr/>
        </p:nvCxnSpPr>
        <p:spPr>
          <a:xfrm>
            <a:off x="4892013" y="3308191"/>
            <a:ext cx="813" cy="278197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Egyenes összekötő 415"/>
          <p:cNvCxnSpPr/>
          <p:nvPr/>
        </p:nvCxnSpPr>
        <p:spPr>
          <a:xfrm flipV="1">
            <a:off x="981910" y="1325880"/>
            <a:ext cx="9716570" cy="35637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Egyenes összekötő 417"/>
          <p:cNvCxnSpPr>
            <a:endCxn id="60" idx="0"/>
          </p:cNvCxnSpPr>
          <p:nvPr/>
        </p:nvCxnSpPr>
        <p:spPr>
          <a:xfrm>
            <a:off x="981910" y="1357467"/>
            <a:ext cx="7188" cy="303569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Egyenes összekötő 421"/>
          <p:cNvCxnSpPr/>
          <p:nvPr/>
        </p:nvCxnSpPr>
        <p:spPr>
          <a:xfrm flipH="1">
            <a:off x="2533443" y="1353581"/>
            <a:ext cx="1618" cy="31374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Egyenes összekötő 425"/>
          <p:cNvCxnSpPr>
            <a:endCxn id="65" idx="0"/>
          </p:cNvCxnSpPr>
          <p:nvPr/>
        </p:nvCxnSpPr>
        <p:spPr>
          <a:xfrm>
            <a:off x="3954316" y="1365072"/>
            <a:ext cx="0" cy="283568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Egyenes összekötő 428"/>
          <p:cNvCxnSpPr/>
          <p:nvPr/>
        </p:nvCxnSpPr>
        <p:spPr>
          <a:xfrm>
            <a:off x="4950693" y="1353581"/>
            <a:ext cx="0" cy="283562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Egyenes összekötő 433"/>
          <p:cNvCxnSpPr>
            <a:endCxn id="63" idx="0"/>
          </p:cNvCxnSpPr>
          <p:nvPr/>
        </p:nvCxnSpPr>
        <p:spPr>
          <a:xfrm>
            <a:off x="6612527" y="1339253"/>
            <a:ext cx="0" cy="309465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Egyenes összekötő 435"/>
          <p:cNvCxnSpPr>
            <a:endCxn id="93" idx="0"/>
          </p:cNvCxnSpPr>
          <p:nvPr/>
        </p:nvCxnSpPr>
        <p:spPr>
          <a:xfrm>
            <a:off x="7941558" y="1320486"/>
            <a:ext cx="0" cy="321728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Egyenes összekötő 437"/>
          <p:cNvCxnSpPr>
            <a:endCxn id="160" idx="0"/>
          </p:cNvCxnSpPr>
          <p:nvPr/>
        </p:nvCxnSpPr>
        <p:spPr>
          <a:xfrm>
            <a:off x="9370348" y="1339253"/>
            <a:ext cx="0" cy="309465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Egyenes összekötő 440"/>
          <p:cNvCxnSpPr/>
          <p:nvPr/>
        </p:nvCxnSpPr>
        <p:spPr>
          <a:xfrm>
            <a:off x="10700738" y="1339253"/>
            <a:ext cx="0" cy="286972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Egyenes összekötő 454"/>
          <p:cNvCxnSpPr>
            <a:stCxn id="73" idx="2"/>
          </p:cNvCxnSpPr>
          <p:nvPr/>
        </p:nvCxnSpPr>
        <p:spPr>
          <a:xfrm flipH="1">
            <a:off x="2073422" y="2814026"/>
            <a:ext cx="698" cy="8247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Egyenes összekötő 2"/>
          <p:cNvCxnSpPr>
            <a:stCxn id="157" idx="2"/>
            <a:endCxn id="158" idx="0"/>
          </p:cNvCxnSpPr>
          <p:nvPr/>
        </p:nvCxnSpPr>
        <p:spPr>
          <a:xfrm flipH="1">
            <a:off x="6388446" y="3838795"/>
            <a:ext cx="562" cy="14743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>
            <a:endCxn id="146" idx="0"/>
          </p:cNvCxnSpPr>
          <p:nvPr/>
        </p:nvCxnSpPr>
        <p:spPr>
          <a:xfrm>
            <a:off x="3732477" y="2887278"/>
            <a:ext cx="1" cy="147289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>
            <a:stCxn id="146" idx="2"/>
            <a:endCxn id="152" idx="0"/>
          </p:cNvCxnSpPr>
          <p:nvPr/>
        </p:nvCxnSpPr>
        <p:spPr>
          <a:xfrm>
            <a:off x="3732478" y="3312953"/>
            <a:ext cx="3704" cy="18378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Szövegdoboz 2"/>
          <p:cNvSpPr txBox="1">
            <a:spLocks noChangeArrowheads="1"/>
          </p:cNvSpPr>
          <p:nvPr/>
        </p:nvSpPr>
        <p:spPr bwMode="auto">
          <a:xfrm>
            <a:off x="506434" y="2183390"/>
            <a:ext cx="838200" cy="2750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endParaRPr lang="hu-HU" sz="3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Élelmezés</a:t>
            </a:r>
            <a:endParaRPr lang="hu-HU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" name="Szövegdoboz 2"/>
          <p:cNvSpPr txBox="1">
            <a:spLocks noChangeArrowheads="1"/>
          </p:cNvSpPr>
          <p:nvPr/>
        </p:nvSpPr>
        <p:spPr bwMode="auto">
          <a:xfrm>
            <a:off x="512945" y="2539778"/>
            <a:ext cx="838200" cy="2750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endParaRPr lang="hu-HU" sz="3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hu-HU" sz="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Mosatás</a:t>
            </a:r>
            <a:endParaRPr lang="hu-HU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4" name="Egyenes összekötő 83"/>
          <p:cNvCxnSpPr/>
          <p:nvPr/>
        </p:nvCxnSpPr>
        <p:spPr>
          <a:xfrm>
            <a:off x="233769" y="1848695"/>
            <a:ext cx="1181" cy="3129705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/>
          <p:nvPr/>
        </p:nvCxnSpPr>
        <p:spPr>
          <a:xfrm>
            <a:off x="5658320" y="2590979"/>
            <a:ext cx="16899" cy="1534053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gyenes összekötő 103"/>
          <p:cNvCxnSpPr>
            <a:stCxn id="157" idx="1"/>
          </p:cNvCxnSpPr>
          <p:nvPr/>
        </p:nvCxnSpPr>
        <p:spPr>
          <a:xfrm flipH="1">
            <a:off x="5675219" y="3689570"/>
            <a:ext cx="257142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 flipH="1" flipV="1">
            <a:off x="5672937" y="4125032"/>
            <a:ext cx="272776" cy="562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gyenes összekötő 114"/>
          <p:cNvCxnSpPr/>
          <p:nvPr/>
        </p:nvCxnSpPr>
        <p:spPr>
          <a:xfrm flipH="1" flipV="1">
            <a:off x="233769" y="2290973"/>
            <a:ext cx="272776" cy="562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119"/>
          <p:cNvCxnSpPr/>
          <p:nvPr/>
        </p:nvCxnSpPr>
        <p:spPr>
          <a:xfrm flipH="1" flipV="1">
            <a:off x="235704" y="2745492"/>
            <a:ext cx="272776" cy="562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gyenes összekötő 132"/>
          <p:cNvCxnSpPr>
            <a:stCxn id="60" idx="1"/>
          </p:cNvCxnSpPr>
          <p:nvPr/>
        </p:nvCxnSpPr>
        <p:spPr>
          <a:xfrm flipH="1">
            <a:off x="231962" y="1854160"/>
            <a:ext cx="288207" cy="1219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gyenes összekötő 88"/>
          <p:cNvCxnSpPr>
            <a:endCxn id="277" idx="3"/>
          </p:cNvCxnSpPr>
          <p:nvPr/>
        </p:nvCxnSpPr>
        <p:spPr>
          <a:xfrm flipH="1" flipV="1">
            <a:off x="8499754" y="4157629"/>
            <a:ext cx="249387" cy="5434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Szövegdoboz 2"/>
          <p:cNvSpPr txBox="1">
            <a:spLocks noChangeArrowheads="1"/>
          </p:cNvSpPr>
          <p:nvPr/>
        </p:nvSpPr>
        <p:spPr bwMode="auto">
          <a:xfrm>
            <a:off x="1099230" y="3902128"/>
            <a:ext cx="720682" cy="2942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Labor</a:t>
            </a:r>
            <a:r>
              <a:rPr lang="hu-HU" sz="7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diagnosztika</a:t>
            </a:r>
            <a:endParaRPr lang="hu-HU" sz="6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1" name="Szövegdoboz 2"/>
          <p:cNvSpPr txBox="1">
            <a:spLocks noChangeArrowheads="1"/>
          </p:cNvSpPr>
          <p:nvPr/>
        </p:nvSpPr>
        <p:spPr bwMode="auto">
          <a:xfrm>
            <a:off x="7652029" y="4486818"/>
            <a:ext cx="838200" cy="27507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>
            <a:defPPr>
              <a:defRPr lang="hu-HU"/>
            </a:defPPr>
            <a:lvl1pPr algn="ctr">
              <a:lnSpc>
                <a:spcPct val="107000"/>
              </a:lnSpc>
              <a:spcAft>
                <a:spcPts val="800"/>
              </a:spcAft>
              <a:defRPr sz="60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hu-HU" dirty="0" smtClean="0">
                <a:solidFill>
                  <a:schemeClr val="tx1"/>
                </a:solidFill>
              </a:rPr>
              <a:t>Boncmester</a:t>
            </a:r>
            <a:endParaRPr lang="hu-HU" dirty="0">
              <a:solidFill>
                <a:schemeClr val="tx1"/>
              </a:solidFill>
            </a:endParaRPr>
          </a:p>
        </p:txBody>
      </p:sp>
      <p:cxnSp>
        <p:nvCxnSpPr>
          <p:cNvPr id="85" name="Egyenes összekötő 84"/>
          <p:cNvCxnSpPr/>
          <p:nvPr/>
        </p:nvCxnSpPr>
        <p:spPr>
          <a:xfrm flipH="1" flipV="1">
            <a:off x="252819" y="4532523"/>
            <a:ext cx="272776" cy="562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gyenes összekötő 86"/>
          <p:cNvCxnSpPr/>
          <p:nvPr/>
        </p:nvCxnSpPr>
        <p:spPr>
          <a:xfrm flipH="1" flipV="1">
            <a:off x="246469" y="4970673"/>
            <a:ext cx="272776" cy="562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Szövegdoboz 2"/>
          <p:cNvSpPr txBox="1">
            <a:spLocks noChangeArrowheads="1"/>
          </p:cNvSpPr>
          <p:nvPr/>
        </p:nvSpPr>
        <p:spPr bwMode="auto">
          <a:xfrm>
            <a:off x="527730" y="4378378"/>
            <a:ext cx="720682" cy="2942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Koordinációs titkárság</a:t>
            </a:r>
            <a:endParaRPr lang="hu-HU" sz="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1" name="Szövegdoboz 2"/>
          <p:cNvSpPr txBox="1">
            <a:spLocks noChangeArrowheads="1"/>
          </p:cNvSpPr>
          <p:nvPr/>
        </p:nvSpPr>
        <p:spPr bwMode="auto">
          <a:xfrm>
            <a:off x="534080" y="4803828"/>
            <a:ext cx="720682" cy="2942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endParaRPr lang="hu-HU" sz="3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hu-HU" sz="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Irattár</a:t>
            </a:r>
            <a:endParaRPr lang="hu-HU" sz="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081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158</Words>
  <Application>Microsoft Office PowerPoint</Application>
  <PresentationFormat>Egyéni</PresentationFormat>
  <Paragraphs>80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User</dc:creator>
  <cp:lastModifiedBy>JOGASZ</cp:lastModifiedBy>
  <cp:revision>53</cp:revision>
  <cp:lastPrinted>2021-08-23T11:27:53Z</cp:lastPrinted>
  <dcterms:created xsi:type="dcterms:W3CDTF">2021-08-23T10:22:05Z</dcterms:created>
  <dcterms:modified xsi:type="dcterms:W3CDTF">2025-02-14T10:08:23Z</dcterms:modified>
</cp:coreProperties>
</file>